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56" r:id="rId3"/>
    <p:sldId id="258" r:id="rId4"/>
    <p:sldId id="260" r:id="rId5"/>
    <p:sldId id="259" r:id="rId6"/>
    <p:sldId id="265" r:id="rId7"/>
    <p:sldId id="261" r:id="rId8"/>
    <p:sldId id="266" r:id="rId9"/>
    <p:sldId id="263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>
      <p:cViewPr varScale="1">
        <p:scale>
          <a:sx n="80" d="100"/>
          <a:sy n="80" d="100"/>
        </p:scale>
        <p:origin x="960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3670" y="1362867"/>
            <a:ext cx="16580658" cy="836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3898" y="4113081"/>
            <a:ext cx="10240202" cy="2715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0DF1B-6AF1-7FAE-AEE7-D95D9C27EA30}"/>
              </a:ext>
            </a:extLst>
          </p:cNvPr>
          <p:cNvSpPr txBox="1"/>
          <p:nvPr/>
        </p:nvSpPr>
        <p:spPr>
          <a:xfrm>
            <a:off x="533400" y="2037427"/>
            <a:ext cx="990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Summer of Science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End-Term Submission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DEFD9-42FF-C895-B71A-7AF9B81A935D}"/>
              </a:ext>
            </a:extLst>
          </p:cNvPr>
          <p:cNvSpPr txBox="1"/>
          <p:nvPr/>
        </p:nvSpPr>
        <p:spPr>
          <a:xfrm>
            <a:off x="1447800" y="6134100"/>
            <a:ext cx="60952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i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APPLE CHANCERY" panose="03020702040506060504" pitchFamily="66" charset="-79"/>
              </a:rPr>
              <a:t>Saksham Rathi</a:t>
            </a:r>
          </a:p>
          <a:p>
            <a:pPr algn="ctr"/>
            <a:r>
              <a:rPr lang="en-US" sz="4800" i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APPLE CHANCERY" panose="03020702040506060504" pitchFamily="66" charset="-79"/>
              </a:rPr>
              <a:t>22B1003</a:t>
            </a:r>
          </a:p>
          <a:p>
            <a:pPr algn="ctr"/>
            <a:r>
              <a:rPr lang="en-US" sz="4800" i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APPLE CHANCERY" panose="03020702040506060504" pitchFamily="66" charset="-79"/>
              </a:rPr>
              <a:t>First Year, 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CAF7-4CD2-1AF8-2E27-FBD7CE03C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4054">
            <a:off x="9808541" y="4593215"/>
            <a:ext cx="4671084" cy="3797855"/>
          </a:xfrm>
          <a:prstGeom prst="rect">
            <a:avLst/>
          </a:prstGeom>
        </p:spPr>
      </p:pic>
      <p:pic>
        <p:nvPicPr>
          <p:cNvPr id="4" name="Picture 2" descr="The Best Resources to Learn Reinforcement Learning | by Ebrahim Pichka |  Towards Data Science">
            <a:extLst>
              <a:ext uri="{FF2B5EF4-FFF2-40B4-BE49-F238E27FC236}">
                <a16:creationId xmlns:a16="http://schemas.microsoft.com/office/drawing/2014/main" id="{4FEA1E93-A4FA-B288-8E5B-6AE4214C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342900"/>
            <a:ext cx="3896669" cy="38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2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03702"/>
            <a:ext cx="10346848" cy="280269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 marR="5080">
              <a:lnSpc>
                <a:spcPts val="6670"/>
              </a:lnSpc>
              <a:spcBef>
                <a:spcPts val="1435"/>
              </a:spcBef>
            </a:pPr>
            <a:r>
              <a:rPr sz="6650" spc="-15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Teach</a:t>
            </a:r>
            <a:r>
              <a:rPr sz="6650" spc="-33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 </a:t>
            </a:r>
            <a:r>
              <a:rPr sz="6650" spc="-155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Your</a:t>
            </a:r>
            <a:r>
              <a:rPr sz="6650" spc="-165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 </a:t>
            </a:r>
            <a:r>
              <a:rPr sz="6650" spc="-5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Robot</a:t>
            </a:r>
            <a:r>
              <a:rPr sz="6650" spc="-17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 </a:t>
            </a:r>
            <a:r>
              <a:rPr sz="6650" spc="7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to </a:t>
            </a:r>
            <a:r>
              <a:rPr lang="en-US" sz="6650" spc="7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Dance</a:t>
            </a:r>
            <a:r>
              <a:rPr sz="6650" spc="-65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: </a:t>
            </a:r>
            <a:r>
              <a:rPr sz="6650" spc="-125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A </a:t>
            </a:r>
            <a:r>
              <a:rPr sz="6650" spc="-24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Fun</a:t>
            </a:r>
            <a:r>
              <a:rPr lang="en-US" sz="6650" spc="-24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 </a:t>
            </a:r>
            <a:r>
              <a:rPr sz="6650" spc="-2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Introduction </a:t>
            </a:r>
            <a:r>
              <a:rPr sz="6650" spc="70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to </a:t>
            </a:r>
            <a:r>
              <a:rPr sz="6650" spc="75" dirty="0">
                <a:solidFill>
                  <a:srgbClr val="FFFFFF"/>
                </a:solidFill>
                <a:latin typeface="Arima Madurai" pitchFamily="2" charset="77"/>
                <a:cs typeface="Arima Madurai" pitchFamily="2" charset="77"/>
              </a:rPr>
              <a:t> </a:t>
            </a:r>
            <a:r>
              <a:rPr sz="6650" b="1" i="1" u="sng" spc="10" dirty="0">
                <a:solidFill>
                  <a:srgbClr val="FFFFFF"/>
                </a:solidFill>
                <a:latin typeface="Arima Madurai Bold" pitchFamily="2" charset="77"/>
                <a:cs typeface="Arima Madurai Bold" pitchFamily="2" charset="77"/>
              </a:rPr>
              <a:t>Reinforcement </a:t>
            </a:r>
            <a:r>
              <a:rPr sz="6650" b="1" i="1" u="sng" spc="-5" dirty="0">
                <a:solidFill>
                  <a:srgbClr val="FFFFFF"/>
                </a:solidFill>
                <a:latin typeface="Arima Madurai Bold" pitchFamily="2" charset="77"/>
                <a:cs typeface="Arima Madurai Bold" pitchFamily="2" charset="77"/>
              </a:rPr>
              <a:t>Learning</a:t>
            </a:r>
            <a:endParaRPr sz="6650" b="1" i="1" u="sng" dirty="0">
              <a:latin typeface="Arima Madurai Bold" pitchFamily="2" charset="77"/>
              <a:cs typeface="Arima Madurai Bold" pitchFamily="2" charset="77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0099" y="4509585"/>
            <a:ext cx="5324392" cy="5324394"/>
          </a:xfrm>
          <a:prstGeom prst="rect">
            <a:avLst/>
          </a:prstGeom>
        </p:spPr>
      </p:pic>
      <p:pic>
        <p:nvPicPr>
          <p:cNvPr id="1028" name="Picture 4" descr="Reinforcement Learning • Profit Point">
            <a:extLst>
              <a:ext uri="{FF2B5EF4-FFF2-40B4-BE49-F238E27FC236}">
                <a16:creationId xmlns:a16="http://schemas.microsoft.com/office/drawing/2014/main" id="{EF3C5918-978E-6A14-FB67-11664E5B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249">
            <a:off x="13490833" y="2888579"/>
            <a:ext cx="4183480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65262" y="1056874"/>
            <a:ext cx="12007603" cy="93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-15" dirty="0">
                <a:latin typeface="Georgia"/>
                <a:cs typeface="Georgia"/>
              </a:rPr>
              <a:t>What</a:t>
            </a:r>
            <a:r>
              <a:rPr sz="6000" spc="-90" dirty="0">
                <a:latin typeface="Georgia"/>
                <a:cs typeface="Georgia"/>
              </a:rPr>
              <a:t> </a:t>
            </a:r>
            <a:r>
              <a:rPr sz="6000" spc="-10" dirty="0">
                <a:latin typeface="Georgia"/>
                <a:cs typeface="Georgia"/>
              </a:rPr>
              <a:t>is</a:t>
            </a:r>
            <a:r>
              <a:rPr sz="6000" spc="-90" dirty="0">
                <a:latin typeface="Georgia"/>
                <a:cs typeface="Georgia"/>
              </a:rPr>
              <a:t> </a:t>
            </a:r>
            <a:r>
              <a:rPr sz="6000" spc="10" dirty="0">
                <a:latin typeface="Georgia"/>
                <a:cs typeface="Georgia"/>
              </a:rPr>
              <a:t>Reinforcement</a:t>
            </a:r>
            <a:r>
              <a:rPr sz="6000" spc="-90" dirty="0">
                <a:latin typeface="Georgia"/>
                <a:cs typeface="Georgia"/>
              </a:rPr>
              <a:t> </a:t>
            </a:r>
            <a:r>
              <a:rPr sz="6000" spc="15" dirty="0">
                <a:latin typeface="Georgia"/>
                <a:cs typeface="Georgia"/>
              </a:rPr>
              <a:t>Learning?</a:t>
            </a:r>
            <a:endParaRPr sz="60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5413" y="4070046"/>
            <a:ext cx="6369685" cy="37047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1280">
              <a:lnSpc>
                <a:spcPct val="100800"/>
              </a:lnSpc>
              <a:spcBef>
                <a:spcPts val="95"/>
              </a:spcBef>
            </a:pPr>
            <a:r>
              <a:rPr lang="en-IN" sz="4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Reinforcement learning is learning what to do - how to map situations to actions - so as to maximize a numerical reward signal.</a:t>
            </a:r>
            <a:br>
              <a:rPr lang="en-IN" sz="4000" dirty="0">
                <a:solidFill>
                  <a:schemeClr val="bg2"/>
                </a:solidFill>
              </a:rPr>
            </a:br>
            <a:endParaRPr sz="4000" dirty="0">
              <a:solidFill>
                <a:schemeClr val="bg2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2" name="Picture 4" descr="Reinforcement Learning Tutorial - Javatpoint">
            <a:extLst>
              <a:ext uri="{FF2B5EF4-FFF2-40B4-BE49-F238E27FC236}">
                <a16:creationId xmlns:a16="http://schemas.microsoft.com/office/drawing/2014/main" id="{0D35E02E-4033-274F-D1CA-B9DE58DC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073" y="4264958"/>
            <a:ext cx="55372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72980" y="1227636"/>
            <a:ext cx="4187428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7200" spc="-340" dirty="0"/>
              <a:t>Examples</a:t>
            </a:r>
            <a:endParaRPr sz="7200" spc="-340" dirty="0"/>
          </a:p>
        </p:txBody>
      </p:sp>
      <p:sp>
        <p:nvSpPr>
          <p:cNvPr id="14" name="object 14"/>
          <p:cNvSpPr/>
          <p:nvPr/>
        </p:nvSpPr>
        <p:spPr>
          <a:xfrm>
            <a:off x="5812282" y="270000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6" name="object 16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A0D1543-49B4-CB12-F4A5-A1FD6D320BC3}"/>
              </a:ext>
            </a:extLst>
          </p:cNvPr>
          <p:cNvSpPr txBox="1"/>
          <p:nvPr/>
        </p:nvSpPr>
        <p:spPr>
          <a:xfrm>
            <a:off x="3863974" y="4070046"/>
            <a:ext cx="52800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latin typeface="Arial" panose="020B0604020202020204" pitchFamily="34" charset="0"/>
              </a:rPr>
              <a:t>Master Chess Player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latin typeface="Arial" panose="020B0604020202020204" pitchFamily="34" charset="0"/>
              </a:rPr>
              <a:t>Gazelle Calf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latin typeface="Arial" panose="020B0604020202020204" pitchFamily="34" charset="0"/>
              </a:rPr>
              <a:t>Mobile Robot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076" name="Picture 4" descr="Chess-Playing Robot Breaks Child's Finger | Manufacturing Business  Technology">
            <a:extLst>
              <a:ext uri="{FF2B5EF4-FFF2-40B4-BE49-F238E27FC236}">
                <a16:creationId xmlns:a16="http://schemas.microsoft.com/office/drawing/2014/main" id="{6538E686-A79C-3C5C-1762-FF5E3C5E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73" y="5252600"/>
            <a:ext cx="5080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4770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0" y="1625487"/>
            <a:ext cx="16977128" cy="8316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774305">
              <a:lnSpc>
                <a:spcPct val="100000"/>
              </a:lnSpc>
              <a:spcBef>
                <a:spcPts val="125"/>
              </a:spcBef>
            </a:pPr>
            <a:r>
              <a:rPr lang="en-US" spc="-340" dirty="0"/>
              <a:t>Huge Increase in Interest</a:t>
            </a:r>
            <a:endParaRPr spc="-200" dirty="0"/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7CA60B-9A79-816F-F770-0430764B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15" y="3672432"/>
            <a:ext cx="9559577" cy="51110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72979" y="1227636"/>
            <a:ext cx="4819209" cy="8316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340" dirty="0"/>
              <a:t>Elements of RL</a:t>
            </a:r>
            <a:endParaRPr spc="-340" dirty="0"/>
          </a:p>
        </p:txBody>
      </p:sp>
      <p:sp>
        <p:nvSpPr>
          <p:cNvPr id="14" name="object 14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6" name="object 16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A0D1543-49B4-CB12-F4A5-A1FD6D320BC3}"/>
              </a:ext>
            </a:extLst>
          </p:cNvPr>
          <p:cNvSpPr txBox="1"/>
          <p:nvPr/>
        </p:nvSpPr>
        <p:spPr>
          <a:xfrm>
            <a:off x="2286000" y="3913167"/>
            <a:ext cx="975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Policy: Mapping from states to actions.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Reward: Signal that defines the goal of a RL problem.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 Function: Total amount of reward an agent can expect to accu</a:t>
            </a:r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mulate over the future.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Model: </a:t>
            </a:r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Mimics the behaviour of the environment.</a:t>
            </a:r>
            <a:br>
              <a:rPr lang="en-IN" sz="3600" dirty="0">
                <a:solidFill>
                  <a:schemeClr val="bg1"/>
                </a:solidFill>
                <a:effectLst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einforcement Learning: What is, Algorithms, Types &amp; Examples">
            <a:extLst>
              <a:ext uri="{FF2B5EF4-FFF2-40B4-BE49-F238E27FC236}">
                <a16:creationId xmlns:a16="http://schemas.microsoft.com/office/drawing/2014/main" id="{8640496F-6293-FE53-5742-D6F9B544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5345341"/>
            <a:ext cx="5400198" cy="31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1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5000" y="1262088"/>
            <a:ext cx="11582400" cy="8316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US" spc="-340" dirty="0"/>
              <a:t>Different Machine Learning Paradigms</a:t>
            </a:r>
            <a:endParaRPr spc="-340" dirty="0"/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12F177-47CB-B717-6C6A-960BE180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3" y="4264959"/>
            <a:ext cx="8389130" cy="2939414"/>
          </a:xfrm>
          <a:prstGeom prst="rect">
            <a:avLst/>
          </a:prstGeom>
        </p:spPr>
      </p:pic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9E88F395-A60D-C036-619C-5A166A35D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4"/>
          <a:stretch/>
        </p:blipFill>
        <p:spPr bwMode="auto">
          <a:xfrm>
            <a:off x="11923252" y="4888977"/>
            <a:ext cx="4521200" cy="34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47221" y="1403924"/>
            <a:ext cx="5299821" cy="8316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340" dirty="0"/>
              <a:t>Applications of RL</a:t>
            </a:r>
            <a:endParaRPr spc="-340" dirty="0"/>
          </a:p>
        </p:txBody>
      </p:sp>
      <p:sp>
        <p:nvSpPr>
          <p:cNvPr id="14" name="object 14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6" name="object 16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A0D1543-49B4-CB12-F4A5-A1FD6D320BC3}"/>
              </a:ext>
            </a:extLst>
          </p:cNvPr>
          <p:cNvSpPr txBox="1"/>
          <p:nvPr/>
        </p:nvSpPr>
        <p:spPr>
          <a:xfrm>
            <a:off x="2286000" y="3913167"/>
            <a:ext cx="97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4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Autonomous Self-Driving Cars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</a:rPr>
              <a:t>Robotic Surgeons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Customized Recommendation Systems</a:t>
            </a:r>
            <a:endParaRPr lang="en-IN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NLP Applications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</a:rPr>
              <a:t>Automatic Traffic Light Control System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obotic Surgery: Everything You Need to Know">
            <a:extLst>
              <a:ext uri="{FF2B5EF4-FFF2-40B4-BE49-F238E27FC236}">
                <a16:creationId xmlns:a16="http://schemas.microsoft.com/office/drawing/2014/main" id="{2A84D02E-5D31-7DE1-7EDE-C442F6D8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271" y="5004114"/>
            <a:ext cx="5012657" cy="33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5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18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52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49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85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85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56"/>
                  </a:lnTo>
                  <a:lnTo>
                    <a:pt x="73139" y="810856"/>
                  </a:lnTo>
                  <a:lnTo>
                    <a:pt x="120611" y="819061"/>
                  </a:lnTo>
                  <a:lnTo>
                    <a:pt x="698538" y="819061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265845"/>
            <a:ext cx="6045835" cy="2208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300" spc="1830" dirty="0">
                <a:latin typeface="SimSun"/>
                <a:cs typeface="SimSun"/>
              </a:rPr>
              <a:t>T</a:t>
            </a:r>
            <a:r>
              <a:rPr sz="14300" spc="1065" dirty="0">
                <a:latin typeface="SimSun"/>
                <a:cs typeface="SimSun"/>
              </a:rPr>
              <a:t>h</a:t>
            </a:r>
            <a:r>
              <a:rPr sz="14300" spc="240" dirty="0">
                <a:latin typeface="SimSun"/>
                <a:cs typeface="SimSun"/>
              </a:rPr>
              <a:t>a</a:t>
            </a:r>
            <a:r>
              <a:rPr sz="14300" spc="1125" dirty="0">
                <a:latin typeface="SimSun"/>
                <a:cs typeface="SimSun"/>
              </a:rPr>
              <a:t>nk</a:t>
            </a:r>
            <a:r>
              <a:rPr sz="14300" spc="-905" dirty="0">
                <a:latin typeface="SimSun"/>
                <a:cs typeface="SimSun"/>
              </a:rPr>
              <a:t>s</a:t>
            </a:r>
            <a:endParaRPr sz="143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7522" y="4904296"/>
            <a:ext cx="6370727" cy="263149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sz="5100" spc="750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5100" spc="22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45" dirty="0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sz="5100" spc="20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370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5100" spc="-1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15" dirty="0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sz="5100" spc="3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7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24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5100" spc="180" dirty="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sz="5100" spc="-125" dirty="0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 dirty="0">
              <a:latin typeface="SimSun"/>
              <a:cs typeface="SimSun"/>
            </a:endParaRPr>
          </a:p>
          <a:p>
            <a:pPr algn="ctr">
              <a:lnSpc>
                <a:spcPts val="3365"/>
              </a:lnSpc>
              <a:spcBef>
                <a:spcPts val="2655"/>
              </a:spcBef>
            </a:pPr>
            <a:r>
              <a:rPr lang="en-US" sz="3050" spc="-75" dirty="0">
                <a:solidFill>
                  <a:srgbClr val="FFFFFF"/>
                </a:solidFill>
                <a:latin typeface="Trebuchet MS"/>
                <a:cs typeface="Trebuchet MS"/>
              </a:rPr>
              <a:t>Mail me at: 22b1003@iitb.ac.in</a:t>
            </a:r>
            <a:endParaRPr sz="3050" dirty="0">
              <a:latin typeface="Trebuchet MS"/>
              <a:cs typeface="Trebuchet MS"/>
            </a:endParaRPr>
          </a:p>
          <a:p>
            <a:pPr algn="ctr">
              <a:lnSpc>
                <a:spcPts val="3075"/>
              </a:lnSpc>
            </a:pPr>
            <a:r>
              <a:rPr lang="en-US" sz="3050" spc="20" dirty="0">
                <a:solidFill>
                  <a:srgbClr val="FFFFFF"/>
                </a:solidFill>
                <a:latin typeface="Trebuchet MS"/>
                <a:cs typeface="Trebuchet MS"/>
              </a:rPr>
              <a:t>Or contact me on: 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3050" spc="-58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50" spc="10" dirty="0">
                <a:solidFill>
                  <a:srgbClr val="FFFFFF"/>
                </a:solidFill>
                <a:latin typeface="Trebuchet MS"/>
                <a:cs typeface="Trebuchet MS"/>
              </a:rPr>
              <a:t>63756 63539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4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168</Words>
  <Application>Microsoft Macintosh PowerPoint</Application>
  <PresentationFormat>Custom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SimSun</vt:lpstr>
      <vt:lpstr>AkayaKanadaka</vt:lpstr>
      <vt:lpstr>Arial</vt:lpstr>
      <vt:lpstr>Arima Madurai</vt:lpstr>
      <vt:lpstr>Arima Madurai Bold</vt:lpstr>
      <vt:lpstr>Baskerville</vt:lpstr>
      <vt:lpstr>Calibri</vt:lpstr>
      <vt:lpstr>Georgia</vt:lpstr>
      <vt:lpstr>Trebuchet MS</vt:lpstr>
      <vt:lpstr>Verdana</vt:lpstr>
      <vt:lpstr>Office Theme</vt:lpstr>
      <vt:lpstr>PowerPoint Presentation</vt:lpstr>
      <vt:lpstr>PowerPoint Presentation</vt:lpstr>
      <vt:lpstr>What is Reinforcement Learning?</vt:lpstr>
      <vt:lpstr>Examples</vt:lpstr>
      <vt:lpstr>Huge Increase in Interest</vt:lpstr>
      <vt:lpstr>Elements of RL</vt:lpstr>
      <vt:lpstr>Different Machine Learning Paradigms</vt:lpstr>
      <vt:lpstr>Applications of RL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Saksham Rathi</cp:lastModifiedBy>
  <cp:revision>8</cp:revision>
  <dcterms:created xsi:type="dcterms:W3CDTF">2023-07-20T11:25:00Z</dcterms:created>
  <dcterms:modified xsi:type="dcterms:W3CDTF">2023-07-21T04:42:51Z</dcterms:modified>
</cp:coreProperties>
</file>